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9" r:id="rId20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4" Type="http://schemas.openxmlformats.org/officeDocument/2006/relationships/slide" Target="slides/slide8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8" name="Shape 10118"/>
        <p:cNvGrpSpPr/>
        <p:nvPr/>
      </p:nvGrpSpPr>
      <p:grpSpPr>
        <a:xfrm>
          <a:off x="0" y="0"/>
          <a:ext cx="0" cy="0"/>
          <a:chOff x="0" y="0"/>
          <a:chExt cx="0" cy="0"/>
        </a:xfrm>
      </p:grpSpPr>
      <p:sp>
        <p:nvSpPr>
          <p:cNvPr id="10119" name="Google Shape;10119;p84:notes"/>
          <p:cNvSpPr/>
          <p:nvPr>
            <p:ph idx="2" type="sldImg"/>
          </p:nvPr>
        </p:nvSpPr>
        <p:spPr>
          <a:xfrm>
            <a:off x="11811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20" name="Google Shape;10120;p84:notes"/>
          <p:cNvSpPr txBox="1"/>
          <p:nvPr>
            <p:ph idx="1" type="body"/>
          </p:nvPr>
        </p:nvSpPr>
        <p:spPr>
          <a:xfrm>
            <a:off x="701675" y="4416425"/>
            <a:ext cx="5607050" cy="41814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Meese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84.xml"/></Relationships>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1" name="Shape 10121"/>
        <p:cNvGrpSpPr/>
        <p:nvPr/>
      </p:nvGrpSpPr>
      <p:grpSpPr>
        <a:xfrm>
          <a:off x="0" y="0"/>
          <a:ext cx="0" cy="0"/>
          <a:chOff x="0" y="0"/>
          <a:chExt cx="0" cy="0"/>
        </a:xfrm>
      </p:grpSpPr>
      <p:sp>
        <p:nvSpPr>
          <p:cNvPr id="10122" name="Google Shape;10122;p151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8000"/>
              </a:buClr>
              <a:buSzPts val="1000"/>
              <a:buFont typeface="Arial"/>
              <a:buNone/>
            </a:pPr>
            <a:fld id="{00000000-1234-1234-1234-123412341234}" type="slidenum">
              <a:rPr b="0" i="0" lang="en-US" sz="1000" u="none" cap="none" strike="noStrike">
                <a:solidFill>
                  <a:srgbClr val="FF8000"/>
                </a:solidFill>
                <a:latin typeface="Arial"/>
                <a:ea typeface="Arial"/>
                <a:cs typeface="Arial"/>
                <a:sym typeface="Arial"/>
              </a:rPr>
              <a:t>‹#›</a:t>
            </a:fld>
            <a:endParaRPr b="0" i="0" sz="1000" u="none" cap="none" strike="noStrike">
              <a:solidFill>
                <a:srgbClr val="FF8000"/>
              </a:solidFill>
              <a:latin typeface="Arial"/>
              <a:ea typeface="Arial"/>
              <a:cs typeface="Arial"/>
              <a:sym typeface="Arial"/>
            </a:endParaRPr>
          </a:p>
        </p:txBody>
      </p:sp>
      <p:sp>
        <p:nvSpPr>
          <p:cNvPr id="10123" name="Google Shape;10123;p1514"/>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MATOC Program Background and Status</a:t>
            </a:r>
            <a:endParaRPr/>
          </a:p>
        </p:txBody>
      </p:sp>
      <p:sp>
        <p:nvSpPr>
          <p:cNvPr id="10124" name="Google Shape;10124;p1514"/>
          <p:cNvSpPr txBox="1"/>
          <p:nvPr>
            <p:ph idx="1" type="body"/>
          </p:nvPr>
        </p:nvSpPr>
        <p:spPr>
          <a:xfrm>
            <a:off x="457200" y="1676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None/>
            </a:pPr>
            <a:r>
              <a:rPr lang="en-US" sz="2000"/>
              <a:t>2005 TPB support, SAFETEA-LU funding through Congressman Moran</a:t>
            </a:r>
            <a:endParaRPr/>
          </a:p>
          <a:p>
            <a:pPr indent="-342900" lvl="0" marL="342900" rtl="0" algn="l">
              <a:lnSpc>
                <a:spcPct val="90000"/>
              </a:lnSpc>
              <a:spcBef>
                <a:spcPts val="1100"/>
              </a:spcBef>
              <a:spcAft>
                <a:spcPts val="0"/>
              </a:spcAft>
              <a:buNone/>
            </a:pPr>
            <a:r>
              <a:rPr lang="en-US" sz="2000"/>
              <a:t>MATOC documents developed and signed spring / summer 2007</a:t>
            </a:r>
            <a:endParaRPr/>
          </a:p>
          <a:p>
            <a:pPr indent="-285750" lvl="1" marL="742950" rtl="0" algn="l">
              <a:lnSpc>
                <a:spcPct val="90000"/>
              </a:lnSpc>
              <a:spcBef>
                <a:spcPts val="400"/>
              </a:spcBef>
              <a:spcAft>
                <a:spcPts val="0"/>
              </a:spcAft>
              <a:buNone/>
            </a:pPr>
            <a:r>
              <a:rPr lang="en-US" sz="2000"/>
              <a:t>MOU, bylaws, funding agreement</a:t>
            </a:r>
            <a:endParaRPr/>
          </a:p>
          <a:p>
            <a:pPr indent="-285750" lvl="1" marL="742950" rtl="0" algn="l">
              <a:lnSpc>
                <a:spcPct val="90000"/>
              </a:lnSpc>
              <a:spcBef>
                <a:spcPts val="1100"/>
              </a:spcBef>
              <a:spcAft>
                <a:spcPts val="0"/>
              </a:spcAft>
              <a:buNone/>
            </a:pPr>
            <a:r>
              <a:rPr lang="en-US" sz="2000"/>
              <a:t>Independent entity of its “owners” DDOT, MDOT, VDOT, WMATA</a:t>
            </a:r>
            <a:endParaRPr/>
          </a:p>
          <a:p>
            <a:pPr indent="-342900" lvl="0" marL="342900" rtl="0" algn="l">
              <a:lnSpc>
                <a:spcPct val="90000"/>
              </a:lnSpc>
              <a:spcBef>
                <a:spcPts val="1100"/>
              </a:spcBef>
              <a:spcAft>
                <a:spcPts val="0"/>
              </a:spcAft>
              <a:buNone/>
            </a:pPr>
            <a:r>
              <a:rPr lang="en-US" sz="2000"/>
              <a:t>Appointment and Funding logistics finalized spring 2008</a:t>
            </a:r>
            <a:endParaRPr/>
          </a:p>
          <a:p>
            <a:pPr indent="-342900" lvl="0" marL="342900" rtl="0" algn="l">
              <a:lnSpc>
                <a:spcPct val="90000"/>
              </a:lnSpc>
              <a:spcBef>
                <a:spcPts val="400"/>
              </a:spcBef>
              <a:spcAft>
                <a:spcPts val="0"/>
              </a:spcAft>
              <a:buNone/>
            </a:pPr>
            <a:r>
              <a:rPr lang="en-US" sz="2000"/>
              <a:t>Contract for consultant support completed winter 2008</a:t>
            </a:r>
            <a:endParaRPr/>
          </a:p>
          <a:p>
            <a:pPr indent="-285750" lvl="1" marL="742950" rtl="0" algn="l">
              <a:lnSpc>
                <a:spcPct val="90000"/>
              </a:lnSpc>
              <a:spcBef>
                <a:spcPts val="400"/>
              </a:spcBef>
              <a:spcAft>
                <a:spcPts val="0"/>
              </a:spcAft>
              <a:buNone/>
            </a:pPr>
            <a:r>
              <a:rPr lang="en-US" sz="2000"/>
              <a:t>Award to Telvent Faradyne</a:t>
            </a:r>
            <a:endParaRPr/>
          </a:p>
          <a:p>
            <a:pPr indent="-342900" lvl="0" marL="342900" rtl="0" algn="l">
              <a:lnSpc>
                <a:spcPct val="90000"/>
              </a:lnSpc>
              <a:spcBef>
                <a:spcPts val="1100"/>
              </a:spcBef>
              <a:spcAft>
                <a:spcPts val="0"/>
              </a:spcAft>
              <a:buNone/>
            </a:pPr>
            <a:r>
              <a:rPr lang="en-US" sz="2000"/>
              <a:t>Official entity with Board and By-laws – March 27, 2008</a:t>
            </a:r>
            <a:endParaRPr/>
          </a:p>
          <a:p>
            <a:pPr indent="-342900" lvl="0" marL="342900" rtl="0" algn="l">
              <a:lnSpc>
                <a:spcPct val="90000"/>
              </a:lnSpc>
              <a:spcBef>
                <a:spcPts val="1100"/>
              </a:spcBef>
              <a:spcAft>
                <a:spcPts val="0"/>
              </a:spcAft>
              <a:buNone/>
            </a:pPr>
            <a:r>
              <a:rPr lang="en-US" sz="2000"/>
              <a:t>Development process underway – Concept Strawman by the Volpe Center, USDOT</a:t>
            </a:r>
            <a:endParaRPr/>
          </a:p>
          <a:p>
            <a:pPr indent="-342900" lvl="0" marL="342900" rtl="0" algn="l">
              <a:lnSpc>
                <a:spcPct val="90000"/>
              </a:lnSpc>
              <a:spcBef>
                <a:spcPts val="1100"/>
              </a:spcBef>
              <a:spcAft>
                <a:spcPts val="0"/>
              </a:spcAft>
              <a:buNone/>
            </a:pPr>
            <a:r>
              <a:t/>
            </a:r>
            <a:endParaRPr sz="2000"/>
          </a:p>
          <a:p>
            <a:pPr indent="-342900" lvl="0" marL="342900" rtl="0" algn="l">
              <a:lnSpc>
                <a:spcPct val="90000"/>
              </a:lnSpc>
              <a:spcBef>
                <a:spcPts val="1100"/>
              </a:spcBef>
              <a:spcAft>
                <a:spcPts val="0"/>
              </a:spcAft>
              <a:buNone/>
            </a:pPr>
            <a:r>
              <a:t/>
            </a:r>
            <a:endParaRPr sz="2000"/>
          </a:p>
          <a:p>
            <a:pPr indent="-285750" lvl="1" marL="742950" rtl="0" algn="l">
              <a:lnSpc>
                <a:spcPct val="90000"/>
              </a:lnSpc>
              <a:spcBef>
                <a:spcPts val="400"/>
              </a:spcBef>
              <a:spcAft>
                <a:spcPts val="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